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5" r:id="rId3"/>
    <p:sldId id="326" r:id="rId4"/>
    <p:sldId id="327" r:id="rId5"/>
    <p:sldId id="328" r:id="rId6"/>
    <p:sldId id="332" r:id="rId7"/>
    <p:sldId id="333" r:id="rId8"/>
    <p:sldId id="334" r:id="rId9"/>
    <p:sldId id="310" r:id="rId10"/>
    <p:sldId id="314" r:id="rId11"/>
    <p:sldId id="315" r:id="rId12"/>
    <p:sldId id="316" r:id="rId13"/>
    <p:sldId id="317" r:id="rId14"/>
    <p:sldId id="318" r:id="rId15"/>
    <p:sldId id="320" r:id="rId16"/>
    <p:sldId id="32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4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FB681A2-E2D3-4AF4-BD09-1C4D6D2FD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0C4C7BA-F549-47F0-925D-750A51D46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DAD212C-8E9B-4D7F-B7F7-C7227586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97D427C-B83A-46C0-AEC8-BD2A852DF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C2FA3A6-EB16-417F-B06C-2E1C5363D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55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EDCB5DF-FBE9-4A53-B1B1-92690771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AE1534E5-B8D0-4C40-A227-E59D43808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FF26880-5DB4-4582-9D90-61268E95B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261A864-94F6-42BF-9710-C7CFFB7CD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F5442B5-7DB7-4704-AC81-60D1E130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98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664B8101-E71A-4552-BF64-C9E9EF6D0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3378AA7-20E4-4AB8-A0A2-848CDFF40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B819F61-A564-4429-A97A-484FDC90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7AF8D3E-4249-4A38-9FCF-BF180CEB3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127BA5C-2429-444B-84CC-B0BDFB2C9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10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2FAB109-304F-47ED-8F22-0001EFA9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BE8B2FA-EBD5-4290-B048-9887D78B1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AA58514-3BD2-4D87-8CCE-A0D721F50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AF03D78-9FCB-4FDC-88CB-F3EBA8862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ED2261C-FF54-41ED-91C5-5FCEC1B8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40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EAFBE6C-1743-46AF-9FDC-500D19D23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AB56A88-729A-4A02-97B1-AF22DE931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A8CB3A7-81F7-43D6-86CA-8497BD664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3625AE3-D11E-4B81-A6D3-AB71A1CBF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6A56F19-6D18-422E-AED1-1D7386FB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31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CD68978-0AFA-4EA2-B40F-0892C9623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B7E3DA0-9BDE-4587-856B-54B6B9FC5A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ABD6DB9-7E25-46EE-B2AF-A798910A0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4E4ABC3-F8B3-4660-B04C-EAF9CBF43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B14302F-8C34-40E1-8CA6-861FBFBB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F9E9A7E-F2EA-4E36-9F71-FAAE4FC0E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4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3663651-62B1-493C-9DB2-56506DB00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2973EAF-725E-4FE6-B0C0-38ACBF1BB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04FAACF-2A24-4A3B-9395-33D5B6512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61BECE73-C8B6-488A-B702-FC5FE10DD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C02A5D6-FBC6-4B26-90B0-D752B8EE52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0184B291-8FBC-4656-8042-0ACF5F174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25BE8A1-0C56-4874-96BF-0DA0F074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E0E6687-EE20-440B-A611-4CCEB7963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16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DCEF5B6-B019-48CC-BD2D-73EBDC0F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7AC06993-1819-458F-B742-327A7F298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65E298D-92AA-46AE-9A74-1C355C827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42D5AC78-B60F-446A-95FF-0B24613F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19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EA7EA7C-ADC1-4975-875F-A80BBFD5A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34F69E74-D0C0-4F32-93B2-79AD45C51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B124A3F-B781-4168-BDB8-9BFF39524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6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429700D-90CB-4142-8C8D-978C2CF8A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EC38302-A4DF-49B9-8F77-E4F408E74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C2E5753-65BB-4AF4-ABBD-EBDB446DD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F55B35F-1A9B-4BD6-9A5A-9305BED4B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696166A-AF57-4294-B4C3-C5FE9F285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F11B5C6-BB17-4480-907C-1DAA8FDE8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97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F3CA84B-E7AD-40D1-97A2-BF6EAB833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EC997B3E-CFDE-48D3-905A-4F379AC7AC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52D9BE3-9172-49FC-8C82-B491B1EB2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6539293-929A-44EC-9FD2-15E95B834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D06C168-9E9B-4529-8CBF-91A547A1C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8626077-ED77-44F8-8516-CF20EED9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EC1FD9CA-5B89-4B0E-B7D1-A78B86C03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F2B85A8-231F-4070-9446-E5B948647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A2427F7-74A3-4255-B308-15B084D80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6806-4338-4AF0-BC83-73B520F0237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DE179B2-478D-48AC-918D-2F9C8D23BC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51B70BD-2658-4CA5-9DB6-3F11FAFA3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16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harondrewmorgen.com/the-good-news-bad-news-about-not-understanding-rules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estaterph.com/the-bank-does-not-set-your-budget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gif"/><Relationship Id="rId4" Type="http://schemas.openxmlformats.org/officeDocument/2006/relationships/image" Target="../media/image8.jpe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nder.com.au/developer-bucks-trend-by-predicting-house-price-growth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hyperlink" Target="https://www.inovex.de/blog/price-prediction-in-online-car-marketplaces-using-natural-language-processing/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>
            <a:extLst>
              <a:ext uri="{FF2B5EF4-FFF2-40B4-BE49-F238E27FC236}">
                <a16:creationId xmlns:a16="http://schemas.microsoft.com/office/drawing/2014/main" id="{4CEE5A53-4438-4C98-AF4C-520990DF2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640" y="2398852"/>
            <a:ext cx="9178724" cy="1397643"/>
          </a:xfrm>
        </p:spPr>
        <p:txBody>
          <a:bodyPr>
            <a:noAutofit/>
          </a:bodyPr>
          <a:lstStyle/>
          <a:p>
            <a:r>
              <a:rPr lang="tr-TR" sz="48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Makine öğrenmesi ile hangi tür problemler çözülür?</a:t>
            </a:r>
            <a:endParaRPr lang="en-US" sz="48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273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801" y="1286763"/>
            <a:ext cx="6456259" cy="4754386"/>
          </a:xfrm>
          <a:prstGeom prst="rect">
            <a:avLst/>
          </a:prstGeom>
        </p:spPr>
      </p:pic>
      <p:sp>
        <p:nvSpPr>
          <p:cNvPr id="9" name="Unvan 1">
            <a:extLst>
              <a:ext uri="{FF2B5EF4-FFF2-40B4-BE49-F238E27FC236}">
                <a16:creationId xmlns:a16="http://schemas.microsoft.com/office/drawing/2014/main" id="{3D6C823F-BE93-479D-A412-51EADC1E0F16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Sahtecilik tespiti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05E748D-101C-41F4-8BC9-5601762DC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05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85" y="1243729"/>
            <a:ext cx="10293029" cy="4574679"/>
          </a:xfrm>
          <a:prstGeom prst="rect">
            <a:avLst/>
          </a:prstGeom>
        </p:spPr>
      </p:pic>
      <p:sp>
        <p:nvSpPr>
          <p:cNvPr id="9" name="Unvan 1">
            <a:extLst>
              <a:ext uri="{FF2B5EF4-FFF2-40B4-BE49-F238E27FC236}">
                <a16:creationId xmlns:a16="http://schemas.microsoft.com/office/drawing/2014/main" id="{07CD7BD0-CDD7-4492-857A-92F9104DD853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Kişiselleştirilmiş e-ticaret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0FA05FEB-2B04-4D0B-AE4E-EA05AC1FA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55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36"/>
          <a:stretch/>
        </p:blipFill>
        <p:spPr>
          <a:xfrm>
            <a:off x="3693820" y="1150776"/>
            <a:ext cx="4473328" cy="5384560"/>
          </a:xfrm>
          <a:prstGeom prst="rect">
            <a:avLst/>
          </a:prstGeom>
        </p:spPr>
      </p:pic>
      <p:sp>
        <p:nvSpPr>
          <p:cNvPr id="9" name="Unvan 1">
            <a:extLst>
              <a:ext uri="{FF2B5EF4-FFF2-40B4-BE49-F238E27FC236}">
                <a16:creationId xmlns:a16="http://schemas.microsoft.com/office/drawing/2014/main" id="{F2C3CB91-D61B-47AD-BC57-436409C02254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 Analizi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C31C9842-354E-4663-9013-86AE179DC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55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0" r="18211"/>
          <a:stretch/>
        </p:blipFill>
        <p:spPr>
          <a:xfrm>
            <a:off x="6008099" y="1651218"/>
            <a:ext cx="6047042" cy="4447582"/>
          </a:xfrm>
          <a:prstGeom prst="rect">
            <a:avLst/>
          </a:prstGeom>
        </p:spPr>
      </p:pic>
      <p:sp>
        <p:nvSpPr>
          <p:cNvPr id="8" name="Unvan 1">
            <a:extLst>
              <a:ext uri="{FF2B5EF4-FFF2-40B4-BE49-F238E27FC236}">
                <a16:creationId xmlns:a16="http://schemas.microsoft.com/office/drawing/2014/main" id="{F7EA6813-C45F-4106-B033-9428DADBA047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Operasyonel etkinliği arttırma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18BD0E4-F9E1-4DA4-B006-028811E64302}"/>
              </a:ext>
            </a:extLst>
          </p:cNvPr>
          <p:cNvSpPr/>
          <p:nvPr/>
        </p:nvSpPr>
        <p:spPr>
          <a:xfrm>
            <a:off x="622996" y="1832626"/>
            <a:ext cx="4736083" cy="2597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Roboto"/>
              </a:rPr>
              <a:t>Yakıt tasarrufu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Roboto"/>
              </a:rPr>
              <a:t>Kaynak israfını önleme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Roboto"/>
              </a:rPr>
              <a:t>Verimliliği arttırma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Roboto"/>
              </a:rPr>
              <a:t>Hata oranını düşürme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F3DEB9D-8AD1-40EF-9DDA-60B128F82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0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76" y="1242244"/>
            <a:ext cx="7874000" cy="4826000"/>
          </a:xfrm>
          <a:prstGeom prst="rect">
            <a:avLst/>
          </a:prstGeom>
        </p:spPr>
      </p:pic>
      <p:sp>
        <p:nvSpPr>
          <p:cNvPr id="9" name="Unvan 1">
            <a:extLst>
              <a:ext uri="{FF2B5EF4-FFF2-40B4-BE49-F238E27FC236}">
                <a16:creationId xmlns:a16="http://schemas.microsoft.com/office/drawing/2014/main" id="{EF0DAFC8-394A-49C2-856B-014167244163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 tanıma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9005E546-029F-47E9-ABB0-74AE709BD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90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65" y="1005823"/>
            <a:ext cx="7957701" cy="5305134"/>
          </a:xfrm>
          <a:prstGeom prst="rect">
            <a:avLst/>
          </a:prstGeom>
        </p:spPr>
      </p:pic>
      <p:sp>
        <p:nvSpPr>
          <p:cNvPr id="9" name="Unvan 1">
            <a:extLst>
              <a:ext uri="{FF2B5EF4-FFF2-40B4-BE49-F238E27FC236}">
                <a16:creationId xmlns:a16="http://schemas.microsoft.com/office/drawing/2014/main" id="{42047608-AB0D-4545-B5B7-BE83FA58E28F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Öneri sistemleri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DB9CDFC9-E688-4E85-8FAB-914C9E51E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06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7" y="3391666"/>
            <a:ext cx="8697539" cy="328658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898521"/>
            <a:ext cx="3739718" cy="2493145"/>
          </a:xfrm>
          <a:prstGeom prst="rect">
            <a:avLst/>
          </a:prstGeom>
        </p:spPr>
      </p:pic>
      <p:sp>
        <p:nvSpPr>
          <p:cNvPr id="9" name="Unvan 1">
            <a:extLst>
              <a:ext uri="{FF2B5EF4-FFF2-40B4-BE49-F238E27FC236}">
                <a16:creationId xmlns:a16="http://schemas.microsoft.com/office/drawing/2014/main" id="{56B90CF6-D4BD-4EF9-98BC-F19C9EB0DAE8}"/>
              </a:ext>
            </a:extLst>
          </p:cNvPr>
          <p:cNvSpPr txBox="1">
            <a:spLocks/>
          </p:cNvSpPr>
          <p:nvPr/>
        </p:nvSpPr>
        <p:spPr>
          <a:xfrm>
            <a:off x="1401066" y="222546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Öneri sistemleri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2F7D688E-8D54-44FA-A73F-C1E3789D0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29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1"/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İstenmeyen E-posta Tespiti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E883A5CF-C753-4A60-A101-6F0BB8D09B77}"/>
              </a:ext>
            </a:extLst>
          </p:cNvPr>
          <p:cNvSpPr/>
          <p:nvPr/>
        </p:nvSpPr>
        <p:spPr>
          <a:xfrm>
            <a:off x="2670934" y="1406467"/>
            <a:ext cx="65283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Bir e-postanın 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 olup olmadığını programlayarak ayırt etmeye çalışın?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B93F42B5-2722-4D1B-8E8D-994FC9978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2692287"/>
            <a:ext cx="3390900" cy="320992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551F12D-FB7B-4E6D-93B3-57FF00E75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32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>
            <a:extLst>
              <a:ext uri="{FF2B5EF4-FFF2-40B4-BE49-F238E27FC236}">
                <a16:creationId xmlns:a16="http://schemas.microsoft.com/office/drawing/2014/main" id="{E883A5CF-C753-4A60-A101-6F0BB8D09B77}"/>
              </a:ext>
            </a:extLst>
          </p:cNvPr>
          <p:cNvSpPr/>
          <p:nvPr/>
        </p:nvSpPr>
        <p:spPr>
          <a:xfrm>
            <a:off x="2670934" y="1406467"/>
            <a:ext cx="6528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Elimde 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 olduğunu bildiğim e-postalar var ancak bu sonucu bulacak kuralları nasıl belirleyeceğim?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2655BAF2-B23D-4AB4-AB78-8E5E7B2215A5}"/>
              </a:ext>
            </a:extLst>
          </p:cNvPr>
          <p:cNvSpPr/>
          <p:nvPr/>
        </p:nvSpPr>
        <p:spPr>
          <a:xfrm>
            <a:off x="2670934" y="3621584"/>
            <a:ext cx="6528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Örneğin gönderen .. ile başlayan, ile biten, içeren, metinde şunlar bulunan vs. vs.</a:t>
            </a:r>
          </a:p>
        </p:txBody>
      </p:sp>
      <p:sp>
        <p:nvSpPr>
          <p:cNvPr id="7" name="Unvan 1">
            <a:extLst>
              <a:ext uri="{FF2B5EF4-FFF2-40B4-BE49-F238E27FC236}">
                <a16:creationId xmlns:a16="http://schemas.microsoft.com/office/drawing/2014/main" id="{9FB0EE08-E24B-44E4-8B4F-B74E328FB222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İstenmeyen E-posta Tespiti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7EFEC02-2E2B-4FFF-9297-DEF8FC980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9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>
            <a:extLst>
              <a:ext uri="{FF2B5EF4-FFF2-40B4-BE49-F238E27FC236}">
                <a16:creationId xmlns:a16="http://schemas.microsoft.com/office/drawing/2014/main" id="{E883A5CF-C753-4A60-A101-6F0BB8D09B77}"/>
              </a:ext>
            </a:extLst>
          </p:cNvPr>
          <p:cNvSpPr/>
          <p:nvPr/>
        </p:nvSpPr>
        <p:spPr>
          <a:xfrm>
            <a:off x="1618311" y="1654639"/>
            <a:ext cx="6528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Machine </a:t>
            </a:r>
            <a:r>
              <a:rPr lang="tr-TR" sz="2800" dirty="0" err="1">
                <a:latin typeface="Roboto"/>
              </a:rPr>
              <a:t>learning</a:t>
            </a:r>
            <a:r>
              <a:rPr lang="tr-TR" sz="2800" dirty="0">
                <a:latin typeface="Roboto"/>
              </a:rPr>
              <a:t> niteliklerin hedef (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/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 değil) ile olan ilişkisindeki örüntüyü öğrenir.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2655BAF2-B23D-4AB4-AB78-8E5E7B2215A5}"/>
              </a:ext>
            </a:extLst>
          </p:cNvPr>
          <p:cNvSpPr/>
          <p:nvPr/>
        </p:nvSpPr>
        <p:spPr>
          <a:xfrm>
            <a:off x="874031" y="4066539"/>
            <a:ext cx="65283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İdamesi kolaydır. Her yeni durum için ilave bir kural yazmak gerekmez.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989B13A-FBFA-4FC4-AA59-61908A0DC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610" y="3358627"/>
            <a:ext cx="2381250" cy="2971800"/>
          </a:xfrm>
          <a:prstGeom prst="rect">
            <a:avLst/>
          </a:prstGeom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44A5F4B4-4178-461D-A214-C1278E64FC50}"/>
              </a:ext>
            </a:extLst>
          </p:cNvPr>
          <p:cNvSpPr/>
          <p:nvPr/>
        </p:nvSpPr>
        <p:spPr>
          <a:xfrm>
            <a:off x="6641804" y="632841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100" dirty="0">
                <a:hlinkClick r:id="rId3"/>
              </a:rPr>
              <a:t>http://sharondrewmorgen.com/the-good-news-bad-news-about-not-understanding-rules/</a:t>
            </a:r>
            <a:endParaRPr lang="tr-TR" sz="1100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5979268F-4DC2-4204-B383-F8A93B9847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167" y="597946"/>
            <a:ext cx="2762693" cy="2762693"/>
          </a:xfrm>
          <a:prstGeom prst="rect">
            <a:avLst/>
          </a:prstGeom>
        </p:spPr>
      </p:pic>
      <p:sp>
        <p:nvSpPr>
          <p:cNvPr id="8" name="Unvan 1">
            <a:extLst>
              <a:ext uri="{FF2B5EF4-FFF2-40B4-BE49-F238E27FC236}">
                <a16:creationId xmlns:a16="http://schemas.microsoft.com/office/drawing/2014/main" id="{B37DF17F-5545-4A16-8FA9-598E425C25AF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İstenmeyen E-posta Tespiti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60B27051-86FD-4885-9EED-3D8DFE865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8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van 1">
            <a:extLst>
              <a:ext uri="{FF2B5EF4-FFF2-40B4-BE49-F238E27FC236}">
                <a16:creationId xmlns:a16="http://schemas.microsoft.com/office/drawing/2014/main" id="{B37DF17F-5545-4A16-8FA9-598E425C25AF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 müşteriye kredi verelim mi?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İlgili resim">
            <a:extLst>
              <a:ext uri="{FF2B5EF4-FFF2-40B4-BE49-F238E27FC236}">
                <a16:creationId xmlns:a16="http://schemas.microsoft.com/office/drawing/2014/main" id="{0A0B110B-C285-4F21-A3FE-586372487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132" y="1349485"/>
            <a:ext cx="7225285" cy="481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155E5881-B388-4958-BC32-5E5B9D94ABCD}"/>
              </a:ext>
            </a:extLst>
          </p:cNvPr>
          <p:cNvSpPr/>
          <p:nvPr/>
        </p:nvSpPr>
        <p:spPr>
          <a:xfrm>
            <a:off x="5802775" y="643661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200" dirty="0">
                <a:hlinkClick r:id="rId3"/>
              </a:rPr>
              <a:t>Görsel: </a:t>
            </a:r>
            <a:r>
              <a:rPr lang="en-US" sz="1200" dirty="0">
                <a:hlinkClick r:id="rId3"/>
              </a:rPr>
              <a:t>https://www.realestaterph.com/the-bank-does-not-set-your-budget/</a:t>
            </a:r>
            <a:endParaRPr lang="en-US" sz="12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11083C7-10B6-4D5D-AABB-538883409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3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796886" y="270497"/>
            <a:ext cx="10598227" cy="545266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Dolandırıcılara Dolandırılmadan…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39" name="Unvan 1"/>
          <p:cNvSpPr txBox="1">
            <a:spLocks/>
          </p:cNvSpPr>
          <p:nvPr/>
        </p:nvSpPr>
        <p:spPr>
          <a:xfrm>
            <a:off x="6074831" y="1025475"/>
            <a:ext cx="4672385" cy="533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088E8CF2-0746-427E-A17D-5A729A2FBB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2"/>
          <a:stretch/>
        </p:blipFill>
        <p:spPr>
          <a:xfrm>
            <a:off x="2174762" y="1180099"/>
            <a:ext cx="1636410" cy="1711916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55867822-F444-4C8D-9DBB-9E9BE24D0C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65" y="3235240"/>
            <a:ext cx="2209865" cy="1347107"/>
          </a:xfrm>
          <a:prstGeom prst="rect">
            <a:avLst/>
          </a:prstGeom>
        </p:spPr>
      </p:pic>
      <p:grpSp>
        <p:nvGrpSpPr>
          <p:cNvPr id="26" name="Grup 25">
            <a:extLst>
              <a:ext uri="{FF2B5EF4-FFF2-40B4-BE49-F238E27FC236}">
                <a16:creationId xmlns:a16="http://schemas.microsoft.com/office/drawing/2014/main" id="{CE16362C-CF0E-4720-B43E-F7E15307F446}"/>
              </a:ext>
            </a:extLst>
          </p:cNvPr>
          <p:cNvGrpSpPr/>
          <p:nvPr/>
        </p:nvGrpSpPr>
        <p:grpSpPr>
          <a:xfrm>
            <a:off x="6217570" y="2270250"/>
            <a:ext cx="3223959" cy="3130300"/>
            <a:chOff x="5274595" y="1863896"/>
            <a:chExt cx="3223959" cy="3130300"/>
          </a:xfrm>
        </p:grpSpPr>
        <p:pic>
          <p:nvPicPr>
            <p:cNvPr id="20" name="Resim 19">
              <a:extLst>
                <a:ext uri="{FF2B5EF4-FFF2-40B4-BE49-F238E27FC236}">
                  <a16:creationId xmlns:a16="http://schemas.microsoft.com/office/drawing/2014/main" id="{B20AC831-851D-4AF6-ADF4-8448AA4167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77" t="5555" r="10556" b="8193"/>
            <a:stretch/>
          </p:blipFill>
          <p:spPr>
            <a:xfrm>
              <a:off x="5391150" y="1863896"/>
              <a:ext cx="2820377" cy="2505718"/>
            </a:xfrm>
            <a:prstGeom prst="rect">
              <a:avLst/>
            </a:prstGeom>
          </p:spPr>
        </p:pic>
        <p:pic>
          <p:nvPicPr>
            <p:cNvPr id="22" name="Resim 21">
              <a:extLst>
                <a:ext uri="{FF2B5EF4-FFF2-40B4-BE49-F238E27FC236}">
                  <a16:creationId xmlns:a16="http://schemas.microsoft.com/office/drawing/2014/main" id="{10FF241B-7546-40AB-BCF3-9D7EEAFDF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0" y="2863931"/>
              <a:ext cx="1200150" cy="1200150"/>
            </a:xfrm>
            <a:prstGeom prst="rect">
              <a:avLst/>
            </a:prstGeom>
          </p:spPr>
        </p:pic>
        <p:sp>
          <p:nvSpPr>
            <p:cNvPr id="23" name="Dikdörtgen 22">
              <a:extLst>
                <a:ext uri="{FF2B5EF4-FFF2-40B4-BE49-F238E27FC236}">
                  <a16:creationId xmlns:a16="http://schemas.microsoft.com/office/drawing/2014/main" id="{4E42A2A5-8DC2-4988-B7A3-B5E1C8D2A545}"/>
                </a:ext>
              </a:extLst>
            </p:cNvPr>
            <p:cNvSpPr/>
            <p:nvPr/>
          </p:nvSpPr>
          <p:spPr>
            <a:xfrm>
              <a:off x="5274595" y="4347865"/>
              <a:ext cx="322395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r-TR" b="1" dirty="0">
                  <a:solidFill>
                    <a:srgbClr val="5E5C57"/>
                  </a:solidFill>
                  <a:latin typeface="Book Antiqua" panose="02040602050305030304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Gerçek Zamanlı Dolandırıcı </a:t>
              </a:r>
            </a:p>
            <a:p>
              <a:pPr algn="ctr"/>
              <a:r>
                <a:rPr lang="tr-TR" b="1" dirty="0">
                  <a:solidFill>
                    <a:srgbClr val="5E5C57"/>
                  </a:solidFill>
                  <a:latin typeface="Book Antiqua" panose="02040602050305030304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Tespit Sistemi</a:t>
              </a:r>
              <a:endParaRPr lang="tr-TR" dirty="0">
                <a:solidFill>
                  <a:srgbClr val="5E5C57"/>
                </a:solidFill>
                <a:latin typeface="Book Antiqua" panose="02040602050305030304" pitchFamily="18" charset="0"/>
              </a:endParaRPr>
            </a:p>
          </p:txBody>
        </p:sp>
      </p:grpSp>
      <p:pic>
        <p:nvPicPr>
          <p:cNvPr id="25" name="Resim 24">
            <a:extLst>
              <a:ext uri="{FF2B5EF4-FFF2-40B4-BE49-F238E27FC236}">
                <a16:creationId xmlns:a16="http://schemas.microsoft.com/office/drawing/2014/main" id="{D2FB4147-DD2C-456E-BA18-921C81632C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24" y="4785791"/>
            <a:ext cx="1893148" cy="1456268"/>
          </a:xfrm>
          <a:prstGeom prst="rect">
            <a:avLst/>
          </a:prstGeom>
        </p:spPr>
      </p:pic>
      <p:cxnSp>
        <p:nvCxnSpPr>
          <p:cNvPr id="28" name="Düz Ok Bağlayıcısı 27">
            <a:extLst>
              <a:ext uri="{FF2B5EF4-FFF2-40B4-BE49-F238E27FC236}">
                <a16:creationId xmlns:a16="http://schemas.microsoft.com/office/drawing/2014/main" id="{A90805D4-BA79-4347-86AF-683EF97E06C1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3811172" y="2036057"/>
            <a:ext cx="2522953" cy="148705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Düz Ok Bağlayıcısı 29">
            <a:extLst>
              <a:ext uri="{FF2B5EF4-FFF2-40B4-BE49-F238E27FC236}">
                <a16:creationId xmlns:a16="http://schemas.microsoft.com/office/drawing/2014/main" id="{CB0068A2-C5E3-425F-9011-4C5128352040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 flipV="1">
            <a:off x="2771130" y="3523109"/>
            <a:ext cx="3562995" cy="385685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Düz Ok Bağlayıcısı 33">
            <a:extLst>
              <a:ext uri="{FF2B5EF4-FFF2-40B4-BE49-F238E27FC236}">
                <a16:creationId xmlns:a16="http://schemas.microsoft.com/office/drawing/2014/main" id="{3157562A-599B-4193-8ADE-244F8CF869A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9154502" y="2386181"/>
            <a:ext cx="1389673" cy="113692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7" name="Resim 36">
            <a:extLst>
              <a:ext uri="{FF2B5EF4-FFF2-40B4-BE49-F238E27FC236}">
                <a16:creationId xmlns:a16="http://schemas.microsoft.com/office/drawing/2014/main" id="{1152EAF2-603A-47A3-8788-6F9C6341F6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43" y="1489316"/>
            <a:ext cx="1047274" cy="1028700"/>
          </a:xfrm>
          <a:prstGeom prst="rect">
            <a:avLst/>
          </a:prstGeom>
        </p:spPr>
      </p:pic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7FDF79B2-8E72-47A4-BB73-6944BCDB9C77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 flipV="1">
            <a:off x="3811172" y="3523109"/>
            <a:ext cx="2522953" cy="1990816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Resim 47">
            <a:extLst>
              <a:ext uri="{FF2B5EF4-FFF2-40B4-BE49-F238E27FC236}">
                <a16:creationId xmlns:a16="http://schemas.microsoft.com/office/drawing/2014/main" id="{7563F3D2-17F0-47D8-A30D-4FB977251A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4841" y="5077384"/>
            <a:ext cx="694163" cy="694163"/>
          </a:xfrm>
          <a:prstGeom prst="rect">
            <a:avLst/>
          </a:prstGeom>
        </p:spPr>
      </p:pic>
      <p:cxnSp>
        <p:nvCxnSpPr>
          <p:cNvPr id="49" name="Düz Ok Bağlayıcısı 48">
            <a:extLst>
              <a:ext uri="{FF2B5EF4-FFF2-40B4-BE49-F238E27FC236}">
                <a16:creationId xmlns:a16="http://schemas.microsoft.com/office/drawing/2014/main" id="{802AE70A-7102-453D-A1AA-E3D49B3EF1CF}"/>
              </a:ext>
            </a:extLst>
          </p:cNvPr>
          <p:cNvCxnSpPr>
            <a:cxnSpLocks/>
            <a:stCxn id="20" idx="3"/>
            <a:endCxn id="48" idx="3"/>
          </p:cNvCxnSpPr>
          <p:nvPr/>
        </p:nvCxnSpPr>
        <p:spPr>
          <a:xfrm>
            <a:off x="9154502" y="3523109"/>
            <a:ext cx="1640339" cy="190135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Resim 17">
            <a:extLst>
              <a:ext uri="{FF2B5EF4-FFF2-40B4-BE49-F238E27FC236}">
                <a16:creationId xmlns:a16="http://schemas.microsoft.com/office/drawing/2014/main" id="{936BE693-5D5D-499E-9571-84E5BEE9F4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89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van 1">
            <a:extLst>
              <a:ext uri="{FF2B5EF4-FFF2-40B4-BE49-F238E27FC236}">
                <a16:creationId xmlns:a16="http://schemas.microsoft.com/office/drawing/2014/main" id="{B37DF17F-5545-4A16-8FA9-598E425C25AF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 araba, bu ev kaç para eder?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İlgili resim">
            <a:extLst>
              <a:ext uri="{FF2B5EF4-FFF2-40B4-BE49-F238E27FC236}">
                <a16:creationId xmlns:a16="http://schemas.microsoft.com/office/drawing/2014/main" id="{A289CAE3-E0AF-40A0-97CF-6440DDF75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6" y="1330066"/>
            <a:ext cx="5604025" cy="311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0233E4A5-3843-41C6-9A74-991B296E228C}"/>
              </a:ext>
            </a:extLst>
          </p:cNvPr>
          <p:cNvSpPr/>
          <p:nvPr/>
        </p:nvSpPr>
        <p:spPr>
          <a:xfrm>
            <a:off x="225826" y="4698725"/>
            <a:ext cx="56040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>
                <a:hlinkClick r:id="rId3"/>
              </a:rPr>
              <a:t>Konut Görsel: </a:t>
            </a:r>
            <a:r>
              <a:rPr lang="en-US" sz="1200" dirty="0">
                <a:hlinkClick r:id="rId3"/>
              </a:rPr>
              <a:t>https://www.finder.com.au/developer-bucks-trend-by-predicting-house-price-growth</a:t>
            </a:r>
            <a:endParaRPr lang="en-US" sz="12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B62C35A-7886-476D-87AD-A87BA53E1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574" y="1330066"/>
            <a:ext cx="5470313" cy="3077051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FE6BC3FE-3169-4953-974B-4F6793AC561E}"/>
              </a:ext>
            </a:extLst>
          </p:cNvPr>
          <p:cNvSpPr/>
          <p:nvPr/>
        </p:nvSpPr>
        <p:spPr>
          <a:xfrm>
            <a:off x="6107574" y="4662428"/>
            <a:ext cx="5470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>
                <a:hlinkClick r:id="rId5"/>
              </a:rPr>
              <a:t>Araba Görsel: </a:t>
            </a:r>
            <a:r>
              <a:rPr lang="en-US" sz="1200" dirty="0">
                <a:hlinkClick r:id="rId5"/>
              </a:rPr>
              <a:t>https://www.inovex.de/blog/price-prediction-in-online-car-marketplaces-using-natural-language-processing/</a:t>
            </a:r>
            <a:endParaRPr lang="en-US" sz="12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747DB62-2270-4260-9FF8-3C89C3EA4C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95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van 1">
            <a:extLst>
              <a:ext uri="{FF2B5EF4-FFF2-40B4-BE49-F238E27FC236}">
                <a16:creationId xmlns:a16="http://schemas.microsoft.com/office/drawing/2014/main" id="{B37DF17F-5545-4A16-8FA9-598E425C25AF}"/>
              </a:ext>
            </a:extLst>
          </p:cNvPr>
          <p:cNvSpPr txBox="1">
            <a:spLocks/>
          </p:cNvSpPr>
          <p:nvPr/>
        </p:nvSpPr>
        <p:spPr>
          <a:xfrm>
            <a:off x="1363130" y="245746"/>
            <a:ext cx="9144000" cy="9360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 müşterinin kasko/sigorta fiyatı ne olmalıdır?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İlgili resim">
            <a:extLst>
              <a:ext uri="{FF2B5EF4-FFF2-40B4-BE49-F238E27FC236}">
                <a16:creationId xmlns:a16="http://schemas.microsoft.com/office/drawing/2014/main" id="{1028545B-97C0-473D-A50C-D0EC6A6D9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70" y="1181821"/>
            <a:ext cx="8945663" cy="502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D7CA766-9C36-4A47-8FFF-C42E3192F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59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551" y="1351466"/>
            <a:ext cx="6840760" cy="4549383"/>
          </a:xfrm>
          <a:prstGeom prst="rect">
            <a:avLst/>
          </a:prstGeom>
        </p:spPr>
      </p:pic>
      <p:sp>
        <p:nvSpPr>
          <p:cNvPr id="10" name="Unvan 1">
            <a:extLst>
              <a:ext uri="{FF2B5EF4-FFF2-40B4-BE49-F238E27FC236}">
                <a16:creationId xmlns:a16="http://schemas.microsoft.com/office/drawing/2014/main" id="{A868FFA2-70E6-4EE6-A6F6-A35A9931DCA8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Yüz tanıma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C25A056B-E18F-4391-836D-6DE655C6B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8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196</Words>
  <Application>Microsoft Office PowerPoint</Application>
  <PresentationFormat>Geniş ekran</PresentationFormat>
  <Paragraphs>44</Paragraphs>
  <Slides>16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3" baseType="lpstr">
      <vt:lpstr>Arial</vt:lpstr>
      <vt:lpstr>Book Antiqua</vt:lpstr>
      <vt:lpstr>Calibri</vt:lpstr>
      <vt:lpstr>Calibri Light</vt:lpstr>
      <vt:lpstr>Lato</vt:lpstr>
      <vt:lpstr>Roboto</vt:lpstr>
      <vt:lpstr>Office Teması</vt:lpstr>
      <vt:lpstr>Makine öğrenmesi ile hangi tür problemler çözülür?</vt:lpstr>
      <vt:lpstr>PowerPoint Sunusu</vt:lpstr>
      <vt:lpstr>PowerPoint Sunusu</vt:lpstr>
      <vt:lpstr>PowerPoint Sunusu</vt:lpstr>
      <vt:lpstr>PowerPoint Sunusu</vt:lpstr>
      <vt:lpstr>Dolandırıcılara Dolandırılmadan…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Makine öğrenmesi ile hangi tür problemler çözülür?</dc:title>
  <dc:creator>Erkan ŞİRİN</dc:creator>
  <cp:lastModifiedBy>Erkan ŞİRİN</cp:lastModifiedBy>
  <cp:revision>8</cp:revision>
  <dcterms:created xsi:type="dcterms:W3CDTF">2019-10-01T09:09:19Z</dcterms:created>
  <dcterms:modified xsi:type="dcterms:W3CDTF">2019-10-01T15:23:02Z</dcterms:modified>
</cp:coreProperties>
</file>